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2" r:id="rId3"/>
    <p:sldId id="285" r:id="rId4"/>
    <p:sldId id="287" r:id="rId5"/>
    <p:sldId id="277" r:id="rId6"/>
    <p:sldId id="278" r:id="rId7"/>
    <p:sldId id="279" r:id="rId8"/>
    <p:sldId id="280" r:id="rId9"/>
    <p:sldId id="282" r:id="rId10"/>
    <p:sldId id="283" r:id="rId11"/>
    <p:sldId id="284" r:id="rId12"/>
    <p:sldId id="293" r:id="rId13"/>
    <p:sldId id="291" r:id="rId14"/>
    <p:sldId id="290" r:id="rId15"/>
    <p:sldId id="29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67" y="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96200548137479E-2"/>
          <c:y val="0.19461336155183565"/>
          <c:w val="0.76270466925206848"/>
          <c:h val="0.692486731515333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2.9</c:v>
                </c:pt>
                <c:pt idx="2">
                  <c:v>3.1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6-4AD4-8D19-5CF6AA8D96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Категория 5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4.3</c:v>
                </c:pt>
                <c:pt idx="1">
                  <c:v>4.4000000000000004</c:v>
                </c:pt>
                <c:pt idx="2">
                  <c:v>3.5</c:v>
                </c:pt>
                <c:pt idx="3">
                  <c:v>4.5999999999999996</c:v>
                </c:pt>
                <c:pt idx="4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6-4AD4-8D19-5CF6AA8D9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6"/>
        <c:overlap val="-11"/>
        <c:axId val="89250048"/>
        <c:axId val="90263936"/>
      </c:barChart>
      <c:catAx>
        <c:axId val="8925004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b="1" dirty="0">
                    <a:solidFill>
                      <a:schemeClr val="tx1"/>
                    </a:solidFill>
                  </a:rPr>
                  <a:t>Читання для себе         Читання для когось           Слухання              Робота</a:t>
                </a:r>
                <a:r>
                  <a:rPr lang="uk-UA" b="1" baseline="0" dirty="0">
                    <a:solidFill>
                      <a:schemeClr val="tx1"/>
                    </a:solidFill>
                  </a:rPr>
                  <a:t> зі словами</a:t>
                </a:r>
                <a:endParaRPr lang="uk-UA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572265211420136E-2"/>
              <c:y val="0.905772133353744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one"/>
        <c:crossAx val="90263936"/>
        <c:crosses val="autoZero"/>
        <c:auto val="1"/>
        <c:lblAlgn val="ctr"/>
        <c:lblOffset val="100"/>
        <c:noMultiLvlLbl val="0"/>
      </c:catAx>
      <c:valAx>
        <c:axId val="902639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3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Рівень успішності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out"/>
        <c:minorTickMark val="none"/>
        <c:tickLblPos val="none"/>
        <c:crossAx val="8925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0.66342</cdr:x>
      <cdr:y>0.90416</cdr:y>
    </cdr:from>
    <cdr:to>
      <cdr:x>0.77689</cdr:x>
      <cdr:y>0.98492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B570B81-97F3-4730-999D-450575BC2B36}"/>
            </a:ext>
          </a:extLst>
        </cdr:cNvPr>
        <cdr:cNvSpPr txBox="1"/>
      </cdr:nvSpPr>
      <cdr:spPr>
        <a:xfrm xmlns:a="http://schemas.openxmlformats.org/drawingml/2006/main">
          <a:off x="6579257" y="4919912"/>
          <a:ext cx="1125307" cy="439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uk-UA" sz="1330" b="1" dirty="0">
              <a:solidFill>
                <a:schemeClr val="tx1"/>
              </a:solidFill>
            </a:rPr>
            <a:t>Письмо для себе</a:t>
          </a:r>
        </a:p>
      </cdr:txBody>
    </cdr:sp>
  </cdr:relSizeAnchor>
  <cdr:relSizeAnchor xmlns:cdr="http://schemas.openxmlformats.org/drawingml/2006/chartDrawing">
    <cdr:from>
      <cdr:x>0.24271</cdr:x>
      <cdr:y>0.66645</cdr:y>
    </cdr:from>
    <cdr:to>
      <cdr:x>0.2646</cdr:x>
      <cdr:y>0.8462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6E970160-2AB4-41C1-8CB1-E5D8EFE87FC5}"/>
            </a:ext>
          </a:extLst>
        </cdr:cNvPr>
        <cdr:cNvSpPr txBox="1"/>
      </cdr:nvSpPr>
      <cdr:spPr>
        <a:xfrm xmlns:a="http://schemas.openxmlformats.org/drawingml/2006/main">
          <a:off x="2407024" y="3626423"/>
          <a:ext cx="217069" cy="9781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2 клас</a:t>
          </a:r>
        </a:p>
      </cdr:txBody>
    </cdr:sp>
  </cdr:relSizeAnchor>
  <cdr:relSizeAnchor xmlns:cdr="http://schemas.openxmlformats.org/drawingml/2006/chartDrawing">
    <cdr:from>
      <cdr:x>0.4</cdr:x>
      <cdr:y>0.66249</cdr:y>
    </cdr:from>
    <cdr:to>
      <cdr:x>0.42189</cdr:x>
      <cdr:y>0.87996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E1D3FAA7-6333-481C-9145-2BEB50099A95}"/>
            </a:ext>
          </a:extLst>
        </cdr:cNvPr>
        <cdr:cNvSpPr txBox="1"/>
      </cdr:nvSpPr>
      <cdr:spPr>
        <a:xfrm xmlns:a="http://schemas.openxmlformats.org/drawingml/2006/main">
          <a:off x="3966883" y="3604908"/>
          <a:ext cx="217069" cy="1183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2 клас</a:t>
          </a:r>
        </a:p>
      </cdr:txBody>
    </cdr:sp>
  </cdr:relSizeAnchor>
  <cdr:relSizeAnchor xmlns:cdr="http://schemas.openxmlformats.org/drawingml/2006/chartDrawing">
    <cdr:from>
      <cdr:x>0.55403</cdr:x>
      <cdr:y>0.67238</cdr:y>
    </cdr:from>
    <cdr:to>
      <cdr:x>0.57592</cdr:x>
      <cdr:y>0.89226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FDE38EB-E095-4378-B908-67034E1C929C}"/>
            </a:ext>
          </a:extLst>
        </cdr:cNvPr>
        <cdr:cNvSpPr txBox="1"/>
      </cdr:nvSpPr>
      <cdr:spPr>
        <a:xfrm xmlns:a="http://schemas.openxmlformats.org/drawingml/2006/main">
          <a:off x="5494469" y="3658696"/>
          <a:ext cx="217069" cy="119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2 клас</a:t>
          </a:r>
        </a:p>
      </cdr:txBody>
    </cdr:sp>
  </cdr:relSizeAnchor>
  <cdr:relSizeAnchor xmlns:cdr="http://schemas.openxmlformats.org/drawingml/2006/chartDrawing">
    <cdr:from>
      <cdr:x>0.7059</cdr:x>
      <cdr:y>0.6704</cdr:y>
    </cdr:from>
    <cdr:to>
      <cdr:x>0.72779</cdr:x>
      <cdr:y>0.88194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8720DB55-B8A5-4D31-82E8-F86CC9E03256}"/>
            </a:ext>
          </a:extLst>
        </cdr:cNvPr>
        <cdr:cNvSpPr txBox="1"/>
      </cdr:nvSpPr>
      <cdr:spPr>
        <a:xfrm xmlns:a="http://schemas.openxmlformats.org/drawingml/2006/main">
          <a:off x="7000539" y="3647939"/>
          <a:ext cx="217069" cy="1151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0.70047</cdr:x>
      <cdr:y>0.68782</cdr:y>
    </cdr:from>
    <cdr:to>
      <cdr:x>0.72236</cdr:x>
      <cdr:y>0.87601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CC739F0D-629C-4C11-8459-062F19EEFD47}"/>
            </a:ext>
          </a:extLst>
        </cdr:cNvPr>
        <cdr:cNvSpPr txBox="1"/>
      </cdr:nvSpPr>
      <cdr:spPr>
        <a:xfrm xmlns:a="http://schemas.openxmlformats.org/drawingml/2006/main">
          <a:off x="6946751" y="3742756"/>
          <a:ext cx="217069" cy="1023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2 клас</a:t>
          </a:r>
        </a:p>
      </cdr:txBody>
    </cdr:sp>
  </cdr:relSizeAnchor>
  <cdr:relSizeAnchor xmlns:cdr="http://schemas.openxmlformats.org/drawingml/2006/chartDrawing">
    <cdr:from>
      <cdr:x>0.12447</cdr:x>
      <cdr:y>0.60318</cdr:y>
    </cdr:from>
    <cdr:to>
      <cdr:x>0.15504</cdr:x>
      <cdr:y>0.88589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264BFE56-396A-414B-9240-A149E1E4CEA2}"/>
            </a:ext>
          </a:extLst>
        </cdr:cNvPr>
        <cdr:cNvSpPr txBox="1"/>
      </cdr:nvSpPr>
      <cdr:spPr>
        <a:xfrm xmlns:a="http://schemas.openxmlformats.org/drawingml/2006/main">
          <a:off x="1234440" y="3282179"/>
          <a:ext cx="303131" cy="15383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0.12773</cdr:x>
      <cdr:y>0.66645</cdr:y>
    </cdr:from>
    <cdr:to>
      <cdr:x>0.14962</cdr:x>
      <cdr:y>0.87601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D2F0BEA-51E7-406E-91FF-4E5F0C6FE9CC}"/>
            </a:ext>
          </a:extLst>
        </cdr:cNvPr>
        <cdr:cNvSpPr txBox="1"/>
      </cdr:nvSpPr>
      <cdr:spPr>
        <a:xfrm xmlns:a="http://schemas.openxmlformats.org/drawingml/2006/main">
          <a:off x="1266713" y="3626423"/>
          <a:ext cx="217069" cy="1140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3 клас</a:t>
          </a:r>
        </a:p>
      </cdr:txBody>
    </cdr:sp>
  </cdr:relSizeAnchor>
  <cdr:relSizeAnchor xmlns:cdr="http://schemas.openxmlformats.org/drawingml/2006/chartDrawing">
    <cdr:from>
      <cdr:x>0.28068</cdr:x>
      <cdr:y>0.66447</cdr:y>
    </cdr:from>
    <cdr:to>
      <cdr:x>0.30257</cdr:x>
      <cdr:y>0.88787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98D1B6DE-4FE6-4B2F-B44D-9F6C26BA02BB}"/>
            </a:ext>
          </a:extLst>
        </cdr:cNvPr>
        <cdr:cNvSpPr txBox="1"/>
      </cdr:nvSpPr>
      <cdr:spPr>
        <a:xfrm xmlns:a="http://schemas.openxmlformats.org/drawingml/2006/main">
          <a:off x="2783542" y="3615666"/>
          <a:ext cx="217069" cy="1215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3 клас</a:t>
          </a:r>
        </a:p>
      </cdr:txBody>
    </cdr:sp>
  </cdr:relSizeAnchor>
  <cdr:relSizeAnchor xmlns:cdr="http://schemas.openxmlformats.org/drawingml/2006/chartDrawing">
    <cdr:from>
      <cdr:x>0.43254</cdr:x>
      <cdr:y>0.65458</cdr:y>
    </cdr:from>
    <cdr:to>
      <cdr:x>0.45443</cdr:x>
      <cdr:y>0.8462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49A48FBD-0AC8-437E-B1E9-F7CCFBDCDC86}"/>
            </a:ext>
          </a:extLst>
        </cdr:cNvPr>
        <cdr:cNvSpPr txBox="1"/>
      </cdr:nvSpPr>
      <cdr:spPr>
        <a:xfrm xmlns:a="http://schemas.openxmlformats.org/drawingml/2006/main">
          <a:off x="4289612" y="3561878"/>
          <a:ext cx="217069" cy="1042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0.43363</cdr:x>
      <cdr:y>0.66447</cdr:y>
    </cdr:from>
    <cdr:to>
      <cdr:x>0.45551</cdr:x>
      <cdr:y>0.8462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D30A2B84-E1A3-4DBB-869F-9905AA56A7D9}"/>
            </a:ext>
          </a:extLst>
        </cdr:cNvPr>
        <cdr:cNvSpPr txBox="1"/>
      </cdr:nvSpPr>
      <cdr:spPr>
        <a:xfrm xmlns:a="http://schemas.openxmlformats.org/drawingml/2006/main">
          <a:off x="4300370" y="3615666"/>
          <a:ext cx="217069" cy="988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3 клас</a:t>
          </a:r>
        </a:p>
      </cdr:txBody>
    </cdr:sp>
  </cdr:relSizeAnchor>
  <cdr:relSizeAnchor xmlns:cdr="http://schemas.openxmlformats.org/drawingml/2006/chartDrawing">
    <cdr:from>
      <cdr:x>0.58549</cdr:x>
      <cdr:y>0.66249</cdr:y>
    </cdr:from>
    <cdr:to>
      <cdr:x>0.60738</cdr:x>
      <cdr:y>0.87996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DB4B68B8-71EC-45A0-B278-04A8D4601628}"/>
            </a:ext>
          </a:extLst>
        </cdr:cNvPr>
        <cdr:cNvSpPr txBox="1"/>
      </cdr:nvSpPr>
      <cdr:spPr>
        <a:xfrm xmlns:a="http://schemas.openxmlformats.org/drawingml/2006/main">
          <a:off x="5806440" y="3604908"/>
          <a:ext cx="217069" cy="1183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3 клас</a:t>
          </a:r>
        </a:p>
      </cdr:txBody>
    </cdr:sp>
  </cdr:relSizeAnchor>
  <cdr:relSizeAnchor xmlns:cdr="http://schemas.openxmlformats.org/drawingml/2006/chartDrawing">
    <cdr:from>
      <cdr:x>0.73735</cdr:x>
      <cdr:y>0.68782</cdr:y>
    </cdr:from>
    <cdr:to>
      <cdr:x>0.75924</cdr:x>
      <cdr:y>0.87996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B5676569-569A-4A97-BA3A-470B5DA61A57}"/>
            </a:ext>
          </a:extLst>
        </cdr:cNvPr>
        <cdr:cNvSpPr txBox="1"/>
      </cdr:nvSpPr>
      <cdr:spPr>
        <a:xfrm xmlns:a="http://schemas.openxmlformats.org/drawingml/2006/main">
          <a:off x="7312511" y="3742756"/>
          <a:ext cx="217069" cy="10454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100" dirty="0"/>
            <a:t>3 клас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34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3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8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3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5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FBEDA-BB2D-4115-968E-03F87F1BDBC8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92894-E8E9-44C6-A004-3A2A2C2B99E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658983" y="640081"/>
            <a:ext cx="8849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/>
              <a:t>Харківська загальноосвітня школа І – ІІІ ступенів № 35</a:t>
            </a:r>
          </a:p>
          <a:p>
            <a:pPr algn="ctr"/>
            <a:r>
              <a:rPr lang="uk-UA" sz="2800" b="1" dirty="0"/>
              <a:t>Харківської міської ради Харківської області</a:t>
            </a:r>
            <a:endParaRPr lang="en-US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36073" y="1690688"/>
            <a:ext cx="9784477" cy="258532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Технологія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«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Щоденні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5»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як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засіб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формування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комунікативної</a:t>
            </a: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ru-RU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компетентності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2145" y="5029200"/>
            <a:ext cx="73475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досвіду роботи вчителя початкових класів</a:t>
            </a:r>
          </a:p>
          <a:p>
            <a:pPr algn="ctr"/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Чеканової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Наталії Олександрівни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365125"/>
            <a:ext cx="115824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Четвертий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 «Робота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словами».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виду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учениці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добирають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слова,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опрацювати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за словником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їхнє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лексичне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визначають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якою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частиною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мови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певне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слово;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складають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речення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асоціативний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кущ,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підбирають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синоніми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антоніми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b="1" dirty="0"/>
          </a:p>
          <a:p>
            <a:endParaRPr lang="en-US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4" y="3131355"/>
            <a:ext cx="2498502" cy="3011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53" y="3144234"/>
            <a:ext cx="2480794" cy="2998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2" y="3144234"/>
            <a:ext cx="2309612" cy="299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8873" y="498764"/>
            <a:ext cx="105643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П’ятий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Щоденні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5» –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». На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етапі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учениці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обирають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слухають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аудіозаписи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розпочинають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роботу над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виконанням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завдань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обмінюються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думками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щодо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прослуханого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аналізують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почуте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7" y="2807088"/>
            <a:ext cx="2595093" cy="34361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350" y="2807089"/>
            <a:ext cx="2601799" cy="3436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3356" y="3171775"/>
            <a:ext cx="2205138" cy="22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4704" y="875763"/>
            <a:ext cx="1109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 види роботи я використовувала під час дистанційного навчання: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50" y="2389031"/>
            <a:ext cx="2435128" cy="2435128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4172755" y="4391696"/>
            <a:ext cx="3400022" cy="1217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289712" y="1888199"/>
            <a:ext cx="3164042" cy="912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172755" y="3760631"/>
            <a:ext cx="2614411" cy="32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7056067" y="3115726"/>
            <a:ext cx="2279560" cy="142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Читання для себе</a:t>
            </a:r>
            <a:endParaRPr lang="en-US" sz="2800" b="1" dirty="0"/>
          </a:p>
        </p:txBody>
      </p:sp>
      <p:sp>
        <p:nvSpPr>
          <p:cNvPr id="24" name="Овал 23"/>
          <p:cNvSpPr/>
          <p:nvPr/>
        </p:nvSpPr>
        <p:spPr>
          <a:xfrm>
            <a:off x="7799688" y="1375283"/>
            <a:ext cx="2331076" cy="1425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51390" y="1652833"/>
            <a:ext cx="2936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Слухання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983854" y="4877957"/>
            <a:ext cx="2590694" cy="1493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Письмо для себе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187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802674" y="953589"/>
            <a:ext cx="8030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 застосування технології «Щоденні 5»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8507770"/>
              </p:ext>
            </p:extLst>
          </p:nvPr>
        </p:nvGraphicFramePr>
        <p:xfrm>
          <a:off x="1099969" y="719666"/>
          <a:ext cx="9917220" cy="544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4024CEC-E12A-4FB3-A3DF-B8FC26878965}"/>
              </a:ext>
            </a:extLst>
          </p:cNvPr>
          <p:cNvSpPr txBox="1"/>
          <p:nvPr/>
        </p:nvSpPr>
        <p:spPr>
          <a:xfrm>
            <a:off x="2033135" y="4462422"/>
            <a:ext cx="217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2 клас</a:t>
            </a:r>
          </a:p>
        </p:txBody>
      </p:sp>
    </p:spTree>
    <p:extLst>
      <p:ext uri="{BB962C8B-B14F-4D97-AF65-F5344CB8AC3E}">
        <p14:creationId xmlns:p14="http://schemas.microsoft.com/office/powerpoint/2010/main" val="83803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678874" y="365125"/>
            <a:ext cx="10538626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Технології «Щоденні 5»</a:t>
            </a:r>
          </a:p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1. Розвивають в учнів (учениць) :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уміння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мислити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нестандартно.</a:t>
            </a: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2.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тому,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освіти: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багато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вдумливо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читав; 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покращував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письма;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розвивав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відповідальність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3" y="1944710"/>
            <a:ext cx="3958107" cy="29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3" y="2407388"/>
            <a:ext cx="6220494" cy="354490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2136" y="1081825"/>
            <a:ext cx="8087728" cy="30651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Дякую</a:t>
            </a:r>
            <a:r>
              <a:rPr lang="ru-RU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за </a:t>
            </a:r>
            <a:r>
              <a:rPr lang="ru-RU" sz="9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увагу</a:t>
            </a:r>
            <a:r>
              <a:rPr lang="ru-RU" sz="9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9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23493" y="1133341"/>
            <a:ext cx="10130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199" y="811369"/>
            <a:ext cx="10515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Основне завдання сучасної системи освіти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формування компетентної, соціально адаптованої особистості здатної: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ухвалювати самостійні рішення;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в команді;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ініціативною;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уміти вирішувати проблемні ситуації. </a:t>
            </a:r>
            <a:endParaRPr lang="en-US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43" y="3405423"/>
            <a:ext cx="3205208" cy="25654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61376" y="3405423"/>
            <a:ext cx="3134434" cy="256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695460" y="889844"/>
            <a:ext cx="112046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дітей до візуальної масової культури, віртуального простору, комп’ютерних ігор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зумовили становлення нового типу читача, для якого притаманні: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 прагматичне ставлення до читання («знайти», «здобути» інформацію);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 виражена читацька мотивація;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фрагментарне, поверхневе сприймання змісту текстів різних видів;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невміння багатьох учнів повноцінно працювати із традиційними дитячими друкованими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виданнями.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79" y="3734817"/>
            <a:ext cx="2322020" cy="218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838199" y="901521"/>
            <a:ext cx="10173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 шукати нові підходи, технології, розробляти нові стратегії формування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читацької самостійності в початковій школі. Однією з таких технологій сприяння формуванню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умінь і навичок читання та письма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технологія «Щоденні 5».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68980" y="2910624"/>
            <a:ext cx="5184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письма,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3" y="2781837"/>
            <a:ext cx="2835955" cy="328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982133" y="669701"/>
            <a:ext cx="8432323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своїй роботі я використовую вправи технології «Щоденні 5», які сприяють розвитку: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 спілкування;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логічного мислення;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 уяви;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самостійності;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всебічно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6" y="1690688"/>
            <a:ext cx="3810587" cy="30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073499" y="888642"/>
            <a:ext cx="7804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uk-UA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Розглянемо сутність технології «Щоденні 5».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24" y="1690688"/>
            <a:ext cx="7568745" cy="42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4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592"/>
          </a:xfrm>
        </p:spPr>
      </p:pic>
      <p:sp>
        <p:nvSpPr>
          <p:cNvPr id="5" name="Прямоугольник 4"/>
          <p:cNvSpPr/>
          <p:nvPr/>
        </p:nvSpPr>
        <p:spPr>
          <a:xfrm>
            <a:off x="665018" y="365125"/>
            <a:ext cx="10688782" cy="2513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Перший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себе»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самостійно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обирає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опрацювання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книги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викону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твору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02" y="2997515"/>
            <a:ext cx="3054439" cy="31428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96" y="2997514"/>
            <a:ext cx="2351802" cy="31428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3" y="2997514"/>
            <a:ext cx="2627291" cy="32286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73554" y="661325"/>
            <a:ext cx="780246" cy="102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30398" y="389813"/>
            <a:ext cx="10992408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Другий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когось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об’єднуються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інтересами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обраним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слухають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один одного;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ставлять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запитання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змістом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прочитаного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опрацьований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твір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0110" y="686319"/>
            <a:ext cx="1861492" cy="1676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15" y="3621897"/>
            <a:ext cx="2126135" cy="27107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754" y="3601429"/>
            <a:ext cx="2048416" cy="27312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11" y="3687192"/>
            <a:ext cx="2646650" cy="258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46975" y="837127"/>
            <a:ext cx="1048340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Третій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Щоденні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5» – «Письмо для себе»: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учениці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пишуть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висловлювання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обраної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теми;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застосовують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нові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слова,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вивчені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правила;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здійснюють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самооцінювання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en-US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67586"/>
            <a:ext cx="604234" cy="92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3067848"/>
            <a:ext cx="2326067" cy="3101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69" y="3067848"/>
            <a:ext cx="2460013" cy="30109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65" y="3067848"/>
            <a:ext cx="2609822" cy="310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554</Words>
  <Application>Microsoft Office PowerPoint</Application>
  <PresentationFormat>Широкий екран</PresentationFormat>
  <Paragraphs>83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76</cp:revision>
  <dcterms:created xsi:type="dcterms:W3CDTF">2021-02-25T17:47:10Z</dcterms:created>
  <dcterms:modified xsi:type="dcterms:W3CDTF">2021-03-19T09:59:13Z</dcterms:modified>
</cp:coreProperties>
</file>